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99" r:id="rId4"/>
    <p:sldId id="300" r:id="rId5"/>
    <p:sldId id="258" r:id="rId6"/>
    <p:sldId id="259" r:id="rId7"/>
    <p:sldId id="263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0BDD9-1B07-4D73-A3C6-5A39799FA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CAC156-3013-41EA-A18E-1C7101B8A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D3FC8D-90A4-4135-A26E-8B14FA3B9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EA5C06-56B3-42F0-BCE8-7DADE1E30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FB938C-84B9-4983-9883-02455CFF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43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57777F-A324-41A6-B9CB-DA4972C5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D99574-5479-461E-BC76-59E781DEE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CC0DAE-B77C-4B54-A776-975D0E6B4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D87018-65ED-481E-AAE1-BFD411AE1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A8C5AC-BD04-410C-B008-1D8CB8E27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73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A5FD16D-E5AA-459A-B9A7-EBD25631B6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FB73EB-3DFF-4FC2-B4AC-7E4D31F04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A90981-4D6B-4C24-95CD-7290C6805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9F32FE-9A01-4599-94DB-F507A9186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0AB6BC-BD33-4DD2-AB3D-853D6431A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8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5A602E-E51B-47D8-9DA3-7643DD4CC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695DB0-B6F5-4524-A8B2-C5CF40534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58F737-151D-4029-84FF-D64119A7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1122BC-D8D3-4CB6-8C6D-0B339431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C07589-16C4-4403-9740-D968914A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84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CB908-5603-4E61-8592-1BF46DFC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B31B4D-A1BE-4B6B-9020-FBFFDC9F0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9AA8F9-DB24-4F06-87FF-4641B1287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64CBFB-9E43-4AC7-ABB9-343410C5B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F02AD0-5497-42E6-B01B-FDAC4DC5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2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C44E66-B551-4368-AE7B-378AE3A5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E6746A-CE7A-4891-8429-DAD3A166D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76214C-AEED-4F99-937E-68C3DBD25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231A0E-2FD0-4E1A-B32D-D3FC1D64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2CEA56-C17E-4D1D-BA6F-FC067B54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6BC18B-FDF1-4670-9317-4667587B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19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E87D7B-D949-487A-9BAE-C05CB7FFA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3641B3-0326-4E55-A747-8898153C1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38F549-FA00-4C56-9926-76A9728BA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4610428-1CBF-4C58-8498-765DF449B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69A3354-183F-413A-8D99-9A4271F556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949951E-524A-4AB0-A427-1B719814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1709804-9553-4060-9344-469925512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D915CA7-FF6A-4CF4-B0FC-00F1A1EB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50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761C1E-65EF-41B9-9FA0-618248424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EB677E1-937A-4B23-9E71-230B58289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04C932-39BD-4126-A450-6A64B158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1D086EA-35AA-4EA0-A78E-B9C67883A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80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CBA8A1-357E-42C3-AF99-36609B145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DC60B82-F464-4F23-91C8-9A8C9CBA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07A3418-81B4-4A16-AE9F-E381C329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67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9FFF6-D527-4023-AEE0-FBD48213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41D350-DE05-48CD-B1BF-065042381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1C93C4-A120-48C5-93D9-2E3473E0A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578EEE-E8BA-4965-B0EA-46C2FB60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30E23B-ECD3-4A7F-A46E-64D90CDB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72A456-CCEE-4793-8606-763838F5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20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0193CF-3C7A-4DFC-8395-EDE639A9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E4CBC23-5DF3-4CFE-9A8A-5DDCE8AA8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84A1EA-AEA8-4185-AC9B-270F6FD1F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0C69B8-4204-4B55-93F8-57010FFB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E6F6AB-3393-4D59-8691-C6C433BC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26BF24-8EBD-4F8C-B5B4-1CC91469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54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10BD930-D7A1-449F-9737-6CBECC043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DD9683-0B88-4126-A782-9A3F76343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65D12D-3C95-4827-8F28-BCC31EB26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2437C-3980-411D-817C-0D033D3387F8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CE1CF2-BA7E-4C27-9C28-D9E69D0FA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C113A-C87C-4005-B888-F6D166E31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CA22-2E8E-437E-9E41-D4AFBE70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3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E945BB-4C2C-4826-B938-C2DD61D0D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1216" y="2100913"/>
            <a:ext cx="5769429" cy="1624693"/>
          </a:xfrm>
        </p:spPr>
        <p:txBody>
          <a:bodyPr>
            <a:noAutofit/>
          </a:bodyPr>
          <a:lstStyle/>
          <a:p>
            <a:r>
              <a:rPr lang="ja-JP" altLang="en-US" sz="825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アドジャン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A3B58E8-58E0-4776-9C93-D5AF809D9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068" y="3599392"/>
            <a:ext cx="2865974" cy="202702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B3EDFBF-425F-4257-8781-6054035CC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959" y="3519866"/>
            <a:ext cx="2978414" cy="210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5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97C036F-B0EA-4C8B-BC80-400CBF1383BE}"/>
              </a:ext>
            </a:extLst>
          </p:cNvPr>
          <p:cNvGraphicFramePr>
            <a:graphicFrameLocks noGrp="1"/>
          </p:cNvGraphicFramePr>
          <p:nvPr/>
        </p:nvGraphicFramePr>
        <p:xfrm>
          <a:off x="2087732" y="1837085"/>
          <a:ext cx="8229600" cy="11231880"/>
        </p:xfrm>
        <a:graphic>
          <a:graphicData uri="http://schemas.openxmlformats.org/drawingml/2006/table">
            <a:tbl>
              <a:tblPr firstRow="1" firstCol="1" bandRow="1"/>
              <a:tblGrid>
                <a:gridCol w="2626906">
                  <a:extLst>
                    <a:ext uri="{9D8B030D-6E8A-4147-A177-3AD203B41FA5}">
                      <a16:colId xmlns:a16="http://schemas.microsoft.com/office/drawing/2014/main" val="266767165"/>
                    </a:ext>
                  </a:extLst>
                </a:gridCol>
                <a:gridCol w="5602694">
                  <a:extLst>
                    <a:ext uri="{9D8B030D-6E8A-4147-A177-3AD203B41FA5}">
                      <a16:colId xmlns:a16="http://schemas.microsoft.com/office/drawing/2014/main" val="1804180175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１の位の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数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質問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794160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  <a:latin typeface="HGS創英角ﾎﾟｯﾌﾟ体" panose="040B0A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自分を動物に例えると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タイムスリップするなら過去？未来？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686667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  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１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異性に言われて嬉しい言葉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服装の好み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54704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100" kern="100" dirty="0">
                        <a:effectLst/>
                        <a:latin typeface="游明朝" panose="02020400000000000000" pitchFamily="18" charset="-128"/>
                        <a:ea typeface="HGS創英角ﾎﾟｯﾌﾟ体" panose="040B0A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２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今までで一番緊張したこと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今までで一番怖かったこと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904832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100" kern="100" dirty="0">
                        <a:effectLst/>
                        <a:latin typeface="游明朝" panose="02020400000000000000" pitchFamily="18" charset="-128"/>
                        <a:ea typeface="HGS創英角ﾎﾟｯﾌﾟ体" panose="040B0A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３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初恋はいつ？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好きな異性のタイプ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217534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1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４（１４）（２４）</a:t>
                      </a:r>
                      <a:endParaRPr lang="ja-JP" sz="21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心に残っている本・漫画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小学校の時にハマった遊び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166213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1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５（１５）（２５）</a:t>
                      </a:r>
                      <a:endParaRPr lang="ja-JP" sz="21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学生時代の思い出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学生時代の部活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87114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６（１６）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休みの日何してる？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アウトドア派？インドア派？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01881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７（１７）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もし魔法が使えるなら何がしたい？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宝くじで１億円当たったら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0719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８（１８）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好きな芸能人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好きな歌手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96429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９（１９）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1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これから行ってみたい国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1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住んでみたい都道府県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13643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ACAD5EF-2696-4522-B566-DB7F48F98823}"/>
              </a:ext>
            </a:extLst>
          </p:cNvPr>
          <p:cNvSpPr txBox="1"/>
          <p:nvPr/>
        </p:nvSpPr>
        <p:spPr>
          <a:xfrm>
            <a:off x="3239949" y="403269"/>
            <a:ext cx="564619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95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アドジャン</a:t>
            </a:r>
          </a:p>
        </p:txBody>
      </p:sp>
    </p:spTree>
    <p:extLst>
      <p:ext uri="{BB962C8B-B14F-4D97-AF65-F5344CB8AC3E}">
        <p14:creationId xmlns:p14="http://schemas.microsoft.com/office/powerpoint/2010/main" val="384282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45CA98-41A8-4F3A-B07D-B1DDC9DD5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369" y="1991072"/>
            <a:ext cx="8994918" cy="3375353"/>
          </a:xfrm>
        </p:spPr>
        <p:txBody>
          <a:bodyPr>
            <a:noAutofit/>
          </a:bodyPr>
          <a:lstStyle/>
          <a:p>
            <a:pPr marL="385763" indent="-385763">
              <a:buFont typeface="+mj-ea"/>
              <a:buAutoNum type="circleNumDbPlain"/>
            </a:pPr>
            <a:r>
              <a:rPr lang="ja-JP" altLang="en-US" sz="3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じゃんけんをして、順番を決める。</a:t>
            </a: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385763" indent="-385763">
              <a:buFont typeface="+mj-ea"/>
              <a:buAutoNum type="circleNumDbPlain"/>
            </a:pP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385763" indent="-385763">
              <a:buFont typeface="+mj-ea"/>
              <a:buAutoNum type="circleNumDbPlain"/>
            </a:pPr>
            <a:r>
              <a:rPr lang="ja-JP" altLang="en-US" sz="3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「アドジャン」の掛け声で、</a:t>
            </a: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０・１・２・３・４・５</a:t>
            </a:r>
            <a:r>
              <a:rPr lang="ja-JP" altLang="en-US" sz="3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のどれかひとつをだす。</a:t>
            </a: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indent="0">
              <a:buNone/>
            </a:pP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③ 出た手の数を</a:t>
            </a:r>
            <a:r>
              <a:rPr lang="ja-JP" altLang="en-US" sz="30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足し算</a:t>
            </a:r>
            <a:r>
              <a:rPr lang="ja-JP" altLang="en-US" sz="3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して話すテーマを決める。</a:t>
            </a: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397BE7C-A0E2-49A7-91D9-3BAC2739AE30}"/>
              </a:ext>
            </a:extLst>
          </p:cNvPr>
          <p:cNvSpPr/>
          <p:nvPr/>
        </p:nvSpPr>
        <p:spPr>
          <a:xfrm>
            <a:off x="2098044" y="518130"/>
            <a:ext cx="1641934" cy="899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B966063-439A-4773-A7B0-8491F3A3E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044" y="436179"/>
            <a:ext cx="1821488" cy="106301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ルール</a:t>
            </a:r>
          </a:p>
        </p:txBody>
      </p:sp>
    </p:spTree>
    <p:extLst>
      <p:ext uri="{BB962C8B-B14F-4D97-AF65-F5344CB8AC3E}">
        <p14:creationId xmlns:p14="http://schemas.microsoft.com/office/powerpoint/2010/main" val="37391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6530A147-BDC0-4C21-8078-E2D1FB2342B0}"/>
              </a:ext>
            </a:extLst>
          </p:cNvPr>
          <p:cNvGraphicFramePr>
            <a:graphicFrameLocks noGrp="1"/>
          </p:cNvGraphicFramePr>
          <p:nvPr/>
        </p:nvGraphicFramePr>
        <p:xfrm>
          <a:off x="1981199" y="1316587"/>
          <a:ext cx="8229600" cy="11231880"/>
        </p:xfrm>
        <a:graphic>
          <a:graphicData uri="http://schemas.openxmlformats.org/drawingml/2006/table">
            <a:tbl>
              <a:tblPr firstRow="1" firstCol="1" bandRow="1"/>
              <a:tblGrid>
                <a:gridCol w="2626906">
                  <a:extLst>
                    <a:ext uri="{9D8B030D-6E8A-4147-A177-3AD203B41FA5}">
                      <a16:colId xmlns:a16="http://schemas.microsoft.com/office/drawing/2014/main" val="266767165"/>
                    </a:ext>
                  </a:extLst>
                </a:gridCol>
                <a:gridCol w="5602694">
                  <a:extLst>
                    <a:ext uri="{9D8B030D-6E8A-4147-A177-3AD203B41FA5}">
                      <a16:colId xmlns:a16="http://schemas.microsoft.com/office/drawing/2014/main" val="1804180175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１の位の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数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質問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794160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  <a:latin typeface="HGS創英角ﾎﾟｯﾌﾟ体" panose="040B0A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自分を動物に例えると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タイムスリップするなら過去？未来？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686667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  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１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異性に言われて嬉しい言葉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服装の好み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54704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100" kern="100" dirty="0">
                        <a:effectLst/>
                        <a:latin typeface="游明朝" panose="02020400000000000000" pitchFamily="18" charset="-128"/>
                        <a:ea typeface="HGS創英角ﾎﾟｯﾌﾟ体" panose="040B0A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２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今までで一番緊張したこと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今までで一番怖かったこと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904832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100" kern="100" dirty="0">
                        <a:effectLst/>
                        <a:latin typeface="游明朝" panose="02020400000000000000" pitchFamily="18" charset="-128"/>
                        <a:ea typeface="HGS創英角ﾎﾟｯﾌﾟ体" panose="040B0A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３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初恋はいつ？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好きな異性のタイプ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217534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４（１４）（２４）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心に残っている本・漫画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小学校の時にハマった遊び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166213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1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５（１５）（２５）</a:t>
                      </a:r>
                      <a:endParaRPr lang="ja-JP" sz="21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学生時代の思い出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2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学生時代の部活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87114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６（１６）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休みの日何してる？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アウトドア派？インドア派？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01881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７（１７）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もし魔法が使えるなら何がしたい？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宝くじで１億円当たったら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0719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８（１８）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好きな芸能人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好きな歌手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96429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９（１９）</a:t>
                      </a:r>
                      <a:endParaRPr lang="ja-JP" sz="11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①</a:t>
                      </a:r>
                      <a:r>
                        <a:rPr lang="ja-JP" sz="1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これから行ってみたい国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ＭＳ 明朝" panose="02020609040205080304" pitchFamily="17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  <a:sym typeface="ＭＳ 明朝" panose="02020609040205080304" pitchFamily="17" charset="-128"/>
                        </a:rPr>
                        <a:t>②</a:t>
                      </a:r>
                      <a:r>
                        <a:rPr lang="ja-JP" sz="1100" kern="100" dirty="0">
                          <a:effectLst/>
                          <a:latin typeface="游明朝" panose="02020400000000000000" pitchFamily="18" charset="-128"/>
                          <a:ea typeface="HGS創英角ﾎﾟｯﾌﾟ体" panose="040B0A00000000000000" pitchFamily="50" charset="-128"/>
                          <a:cs typeface="Times New Roman" panose="02020603050405020304" pitchFamily="18" charset="0"/>
                        </a:rPr>
                        <a:t>　住んでみたい都道府県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HGS創英角ﾎﾟｯﾌﾟ体" panose="040B0A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2491" marR="32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136430"/>
                  </a:ext>
                </a:extLst>
              </a:tr>
            </a:tbl>
          </a:graphicData>
        </a:graphic>
      </p:graphicFrame>
      <p:pic>
        <p:nvPicPr>
          <p:cNvPr id="3" name="図 2" descr="Free vector graphic: Hand, Right, Point, Upwards, Finger - Free Image on Pixabay - 3099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9408">
            <a:off x="6884157" y="5290010"/>
            <a:ext cx="1035386" cy="126352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6F0F5-90E0-410E-B8AF-9CD010B66CB2}"/>
              </a:ext>
            </a:extLst>
          </p:cNvPr>
          <p:cNvSpPr txBox="1"/>
          <p:nvPr/>
        </p:nvSpPr>
        <p:spPr>
          <a:xfrm>
            <a:off x="3306193" y="254759"/>
            <a:ext cx="557961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95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アドジャン</a:t>
            </a:r>
          </a:p>
          <a:p>
            <a:endParaRPr lang="ja-JP" altLang="en-US" sz="1350" dirty="0"/>
          </a:p>
        </p:txBody>
      </p:sp>
    </p:spTree>
    <p:extLst>
      <p:ext uri="{BB962C8B-B14F-4D97-AF65-F5344CB8AC3E}">
        <p14:creationId xmlns:p14="http://schemas.microsoft.com/office/powerpoint/2010/main" val="323350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AF28E5A-333E-4D58-90FA-4035B3C2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3394" y="1062681"/>
            <a:ext cx="1777774" cy="10290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注意点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FBE1FE-99E8-4911-842D-89A113AEB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107" y="2351359"/>
            <a:ext cx="9268731" cy="3263504"/>
          </a:xfrm>
        </p:spPr>
        <p:txBody>
          <a:bodyPr>
            <a:normAutofit fontScale="85000" lnSpcReduction="10000"/>
          </a:bodyPr>
          <a:lstStyle/>
          <a:p>
            <a:pPr marL="385763" indent="-385763">
              <a:buFont typeface="+mj-ea"/>
              <a:buAutoNum type="circleNumDbPlain"/>
            </a:pPr>
            <a:r>
              <a:rPr lang="ja-JP" altLang="en-US" sz="33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話を聞いている人は、必ず</a:t>
            </a:r>
            <a:r>
              <a:rPr lang="ja-JP" altLang="en-US" sz="33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質問</a:t>
            </a:r>
            <a:r>
              <a:rPr lang="ja-JP" altLang="en-US" sz="33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をする。</a:t>
            </a:r>
            <a:endParaRPr lang="en-US" altLang="ja-JP" sz="33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385763" indent="-385763">
              <a:buFont typeface="+mj-ea"/>
              <a:buAutoNum type="circleNumDbPlain"/>
            </a:pPr>
            <a:endParaRPr lang="en-US" altLang="ja-JP" sz="33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385763" indent="-385763">
              <a:buFont typeface="+mj-ea"/>
              <a:buAutoNum type="circleNumDbPlain"/>
            </a:pPr>
            <a:r>
              <a:rPr lang="ja-JP" altLang="en-US" sz="33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話したくない</a:t>
            </a:r>
            <a:r>
              <a:rPr lang="ja-JP" altLang="en-US" sz="33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テーマや質問</a:t>
            </a:r>
            <a:r>
              <a:rPr lang="ja-JP" altLang="en-US" sz="33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があれば</a:t>
            </a:r>
            <a:r>
              <a:rPr lang="ja-JP" altLang="en-US" sz="33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パス</a:t>
            </a:r>
            <a:r>
              <a:rPr lang="ja-JP" altLang="en-US" sz="33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も可能。</a:t>
            </a:r>
            <a:endParaRPr lang="en-US" altLang="ja-JP" sz="33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385763" indent="-385763">
              <a:buFont typeface="+mj-ea"/>
              <a:buAutoNum type="circleNumDbPlain"/>
            </a:pPr>
            <a:endParaRPr lang="en-US" altLang="ja-JP" sz="33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385763" indent="-385763">
              <a:buFont typeface="+mj-ea"/>
              <a:buAutoNum type="circleNumDbPlain"/>
            </a:pPr>
            <a:r>
              <a:rPr lang="ja-JP" altLang="en-US" sz="33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資料はグループで</a:t>
            </a:r>
            <a:r>
              <a:rPr lang="en-US" altLang="ja-JP" sz="33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</a:t>
            </a:r>
            <a:r>
              <a:rPr lang="ja-JP" altLang="en-US" sz="33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枚</a:t>
            </a:r>
            <a:r>
              <a:rPr lang="ja-JP" altLang="en-US" sz="33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使用する。</a:t>
            </a:r>
            <a:endParaRPr lang="en-US" altLang="ja-JP" sz="33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385763" indent="-385763">
              <a:buFont typeface="+mj-ea"/>
              <a:buAutoNum type="circleNumDbPlain"/>
            </a:pPr>
            <a:endParaRPr lang="en-US" altLang="ja-JP" sz="33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385763" indent="-385763">
              <a:buFont typeface="+mj-ea"/>
              <a:buAutoNum type="circleNumDbPlain"/>
            </a:pPr>
            <a:r>
              <a:rPr lang="ja-JP" altLang="en-US" sz="33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１周目は</a:t>
            </a:r>
            <a:r>
              <a:rPr lang="ja-JP" altLang="en-US" sz="33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①</a:t>
            </a:r>
            <a:r>
              <a:rPr lang="ja-JP" altLang="en-US" sz="33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について、２周目は</a:t>
            </a:r>
            <a:r>
              <a:rPr lang="ja-JP" altLang="en-US" sz="33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②</a:t>
            </a:r>
            <a:r>
              <a:rPr lang="ja-JP" altLang="en-US" sz="33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について話をする。</a:t>
            </a:r>
            <a:endParaRPr lang="en-US" altLang="ja-JP" sz="33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indent="0">
              <a:buNone/>
            </a:pPr>
            <a:endParaRPr lang="ja-JP" altLang="en-US" sz="33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438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45CA98-41A8-4F3A-B07D-B1DDC9DD5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0660" y="2392360"/>
            <a:ext cx="8952670" cy="3786018"/>
          </a:xfrm>
        </p:spPr>
        <p:txBody>
          <a:bodyPr>
            <a:noAutofit/>
          </a:bodyPr>
          <a:lstStyle/>
          <a:p>
            <a:pPr marL="385763" indent="-385763">
              <a:buFont typeface="+mj-ea"/>
              <a:buAutoNum type="circleNumDbPlain"/>
            </a:pPr>
            <a:r>
              <a:rPr lang="ja-JP" altLang="en-US" sz="3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じゃんけんをして、順番を決める。</a:t>
            </a: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385763" indent="-385763">
              <a:buFont typeface="+mj-ea"/>
              <a:buAutoNum type="circleNumDbPlain"/>
            </a:pP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385763" indent="-385763">
              <a:buFont typeface="+mj-ea"/>
              <a:buAutoNum type="circleNumDbPlain"/>
            </a:pPr>
            <a:r>
              <a:rPr lang="ja-JP" altLang="en-US" sz="3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「アドジャン」の掛け声で、</a:t>
            </a: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０・１・２・３・４・５</a:t>
            </a:r>
            <a:r>
              <a:rPr lang="ja-JP" altLang="en-US" sz="3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のどれかひとつをだす。</a:t>
            </a: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indent="0">
              <a:buNone/>
            </a:pP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③ 出た手の数を</a:t>
            </a:r>
            <a:r>
              <a:rPr lang="ja-JP" altLang="en-US" sz="30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足し算</a:t>
            </a:r>
            <a:r>
              <a:rPr lang="ja-JP" altLang="en-US" sz="3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して話すテーマを決める。</a:t>
            </a:r>
            <a:endParaRPr lang="en-US" altLang="ja-JP" sz="3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397BE7C-A0E2-49A7-91D9-3BAC2739AE30}"/>
              </a:ext>
            </a:extLst>
          </p:cNvPr>
          <p:cNvSpPr/>
          <p:nvPr/>
        </p:nvSpPr>
        <p:spPr>
          <a:xfrm>
            <a:off x="2308213" y="526955"/>
            <a:ext cx="1688191" cy="9154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22B8B73-21D1-46E9-810B-BEC80FEC5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934" y="1096949"/>
            <a:ext cx="1255541" cy="1255541"/>
          </a:xfrm>
          <a:prstGeom prst="rect">
            <a:avLst/>
          </a:prstGeom>
        </p:spPr>
      </p:pic>
      <p:sp>
        <p:nvSpPr>
          <p:cNvPr id="6" name="円形吹き出し 3">
            <a:extLst>
              <a:ext uri="{FF2B5EF4-FFF2-40B4-BE49-F238E27FC236}">
                <a16:creationId xmlns:a16="http://schemas.microsoft.com/office/drawing/2014/main" id="{05F12F46-3516-4D2A-9B51-2D235FB96FDE}"/>
              </a:ext>
            </a:extLst>
          </p:cNvPr>
          <p:cNvSpPr/>
          <p:nvPr/>
        </p:nvSpPr>
        <p:spPr>
          <a:xfrm>
            <a:off x="6704199" y="1182830"/>
            <a:ext cx="1909690" cy="1024810"/>
          </a:xfrm>
          <a:prstGeom prst="wedgeEllipseCallout">
            <a:avLst>
              <a:gd name="adj1" fmla="val 64244"/>
              <a:gd name="adj2" fmla="val -10598"/>
            </a:avLst>
          </a:prstGeom>
          <a:ln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altLang="ja-JP" sz="2400" dirty="0">
                <a:solidFill>
                  <a:prstClr val="black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</a:t>
            </a:r>
            <a:r>
              <a:rPr lang="ja-JP" altLang="en-US" sz="2400">
                <a:solidFill>
                  <a:prstClr val="black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分！</a:t>
            </a:r>
            <a:endParaRPr lang="ja-JP" altLang="en-US" sz="2400" dirty="0">
              <a:solidFill>
                <a:prstClr val="black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B966063-439A-4773-A7B0-8491F3A3E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178" y="544746"/>
            <a:ext cx="1798258" cy="9941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ルール</a:t>
            </a:r>
          </a:p>
        </p:txBody>
      </p:sp>
    </p:spTree>
    <p:extLst>
      <p:ext uri="{BB962C8B-B14F-4D97-AF65-F5344CB8AC3E}">
        <p14:creationId xmlns:p14="http://schemas.microsoft.com/office/powerpoint/2010/main" val="530580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3">
            <a:extLst>
              <a:ext uri="{FF2B5EF4-FFF2-40B4-BE49-F238E27FC236}">
                <a16:creationId xmlns:a16="http://schemas.microsoft.com/office/drawing/2014/main" id="{BE5E1F1A-C69C-410D-907E-A98CC3B12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775" y="1062681"/>
            <a:ext cx="1787868" cy="856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ねらい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1785" y="2072086"/>
            <a:ext cx="3979889" cy="8211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49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自己開示　</a:t>
            </a:r>
            <a:endParaRPr lang="en-US" altLang="ja-JP" sz="49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5078203" y="3248136"/>
            <a:ext cx="1406942" cy="1063228"/>
          </a:xfrm>
          <a:prstGeom prst="downArrow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kumimoji="0" lang="ja-JP" altLang="en-US" sz="1350">
              <a:solidFill>
                <a:prstClr val="white"/>
              </a:solidFill>
              <a:latin typeface="Trebuchet MS" panose="020B0603020202020204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50620" y="4565195"/>
            <a:ext cx="5090864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kumimoji="0" lang="ja-JP" altLang="en-US" sz="8625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相互理解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77853" y="2105255"/>
            <a:ext cx="4114800" cy="77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83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ja-JP" altLang="en-US" sz="495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＋　他者理解</a:t>
            </a:r>
            <a:endParaRPr kumimoji="0" lang="en-US" altLang="ja-JP" sz="495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7" name="図 6" descr="[無料&lt;strong&gt;イラスト&lt;/strong&gt;] 手をつなぐ&lt;strong&gt;子供&lt;/strong&gt;たち - パブリックドメインQ ..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97" t="-573"/>
          <a:stretch/>
        </p:blipFill>
        <p:spPr>
          <a:xfrm>
            <a:off x="8243051" y="4637596"/>
            <a:ext cx="1956966" cy="1171669"/>
          </a:xfrm>
          <a:prstGeom prst="rect">
            <a:avLst/>
          </a:prstGeom>
        </p:spPr>
      </p:pic>
      <p:pic>
        <p:nvPicPr>
          <p:cNvPr id="9" name="図 8" descr="[無料&lt;strong&gt;イラスト&lt;/strong&gt;] 手をつなぐ子供たち - パブリックドメインQ ...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136"/>
          <a:stretch/>
        </p:blipFill>
        <p:spPr>
          <a:xfrm>
            <a:off x="2186771" y="4717662"/>
            <a:ext cx="1452859" cy="109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2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8" grpId="1"/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ワイド画面</PresentationFormat>
  <Paragraphs>142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8" baseType="lpstr">
      <vt:lpstr>HGP創英角ｺﾞｼｯｸUB</vt:lpstr>
      <vt:lpstr>HGS創英角ｺﾞｼｯｸUB</vt:lpstr>
      <vt:lpstr>HGS創英角ﾎﾟｯﾌﾟ体</vt:lpstr>
      <vt:lpstr>HG創英角ﾎﾟｯﾌﾟ体</vt:lpstr>
      <vt:lpstr>ＭＳ 明朝</vt:lpstr>
      <vt:lpstr>游ゴシック</vt:lpstr>
      <vt:lpstr>游ゴシック Light</vt:lpstr>
      <vt:lpstr>游明朝</vt:lpstr>
      <vt:lpstr>Arial</vt:lpstr>
      <vt:lpstr>Trebuchet MS</vt:lpstr>
      <vt:lpstr>Office テーマ</vt:lpstr>
      <vt:lpstr>アドジャン</vt:lpstr>
      <vt:lpstr>PowerPoint プレゼンテーション</vt:lpstr>
      <vt:lpstr>ルール</vt:lpstr>
      <vt:lpstr>PowerPoint プレゼンテーション</vt:lpstr>
      <vt:lpstr>注意点</vt:lpstr>
      <vt:lpstr>ルール</vt:lpstr>
      <vt:lpstr>ねらい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アドジャン</dc:title>
  <dc:creator>A17219  matsumoto yasuno</dc:creator>
  <cp:lastModifiedBy>A18052  kamei mai</cp:lastModifiedBy>
  <cp:revision>2</cp:revision>
  <dcterms:created xsi:type="dcterms:W3CDTF">2021-12-23T09:23:48Z</dcterms:created>
  <dcterms:modified xsi:type="dcterms:W3CDTF">2022-02-04T01:16:14Z</dcterms:modified>
</cp:coreProperties>
</file>